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72" r:id="rId2"/>
    <p:sldId id="318" r:id="rId3"/>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00" autoAdjust="0"/>
    <p:restoredTop sz="94660"/>
  </p:normalViewPr>
  <p:slideViewPr>
    <p:cSldViewPr snapToGrid="0">
      <p:cViewPr varScale="1">
        <p:scale>
          <a:sx n="97" d="100"/>
          <a:sy n="97" d="100"/>
        </p:scale>
        <p:origin x="51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CC529A-F556-446B-B759-E9DAE2D11DF6}" type="datetimeFigureOut">
              <a:rPr kumimoji="1" lang="ja-JP" altLang="en-US" smtClean="0"/>
              <a:t>2024/12/6</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43E394-3A0D-4B7F-8F4D-E61FF874AC2D}" type="slidenum">
              <a:rPr kumimoji="1" lang="ja-JP" altLang="en-US" smtClean="0"/>
              <a:t>‹#›</a:t>
            </a:fld>
            <a:endParaRPr kumimoji="1" lang="ja-JP" altLang="en-US"/>
          </a:p>
        </p:txBody>
      </p:sp>
    </p:spTree>
    <p:extLst>
      <p:ext uri="{BB962C8B-B14F-4D97-AF65-F5344CB8AC3E}">
        <p14:creationId xmlns:p14="http://schemas.microsoft.com/office/powerpoint/2010/main" val="165491571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city.kawasaki.jp/880/cmsfiles/contents/0000075/75544/tuugakurokoutuuannzennpurroguramu.pdf" TargetMode="External"/><Relationship Id="rId2" Type="http://schemas.openxmlformats.org/officeDocument/2006/relationships/slide" Target="../slides/slide2.xml"/><Relationship Id="rId1" Type="http://schemas.openxmlformats.org/officeDocument/2006/relationships/notesMaster" Target="../notesMasters/notesMaster1.xml"/><Relationship Id="rId4" Type="http://schemas.openxmlformats.org/officeDocument/2006/relationships/hyperlink" Target="https://www.city.kawasaki.jp/880/cmsfiles/contents/0000115/115590/bessatsu.pdf"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4132D25-CDAB-6940-BFA5-10A767A548E9}" type="slidenum">
              <a:rPr kumimoji="1" lang="ja-JP" altLang="en-US" smtClean="0"/>
              <a:t>1</a:t>
            </a:fld>
            <a:endParaRPr kumimoji="1" lang="ja-JP" altLang="en-US"/>
          </a:p>
        </p:txBody>
      </p:sp>
    </p:spTree>
    <p:extLst>
      <p:ext uri="{BB962C8B-B14F-4D97-AF65-F5344CB8AC3E}">
        <p14:creationId xmlns:p14="http://schemas.microsoft.com/office/powerpoint/2010/main" val="37936180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b="0" kern="100" dirty="0">
                <a:effectLst/>
                <a:latin typeface="Meiryo UI" panose="020B0604030504040204" pitchFamily="34" charset="-128"/>
                <a:ea typeface="Meiryo UI" panose="020B0604030504040204" pitchFamily="34" charset="-128"/>
                <a:cs typeface="Times New Roman" panose="02020603050405020304" pitchFamily="18" charset="0"/>
              </a:rPr>
              <a:t>R6</a:t>
            </a:r>
            <a:r>
              <a:rPr lang="ja-JP" altLang="en-US" sz="1200" b="0" kern="100">
                <a:effectLst/>
                <a:latin typeface="Meiryo UI" panose="020B0604030504040204" pitchFamily="34" charset="-128"/>
                <a:ea typeface="Meiryo UI" panose="020B0604030504040204" pitchFamily="34" charset="-128"/>
                <a:cs typeface="Times New Roman" panose="02020603050405020304" pitchFamily="18" charset="0"/>
              </a:rPr>
              <a:t>は、全市で</a:t>
            </a:r>
            <a:r>
              <a:rPr lang="en-US" altLang="ja-JP" sz="1200" b="0" kern="100" dirty="0">
                <a:effectLst/>
                <a:latin typeface="Meiryo UI" panose="020B0604030504040204" pitchFamily="34" charset="-128"/>
                <a:ea typeface="Meiryo UI" panose="020B0604030504040204" pitchFamily="34" charset="-128"/>
                <a:cs typeface="Times New Roman" panose="02020603050405020304" pitchFamily="18" charset="0"/>
              </a:rPr>
              <a:t>106</a:t>
            </a:r>
            <a:r>
              <a:rPr lang="ja-JP" altLang="en-US" sz="1200" b="0" kern="100">
                <a:effectLst/>
                <a:latin typeface="Meiryo UI" panose="020B0604030504040204" pitchFamily="34" charset="-128"/>
                <a:ea typeface="Meiryo UI" panose="020B0604030504040204" pitchFamily="34" charset="-128"/>
                <a:cs typeface="Times New Roman" panose="02020603050405020304" pitchFamily="18" charset="0"/>
              </a:rPr>
              <a:t>件の通学路の改善要望について、令和</a:t>
            </a:r>
            <a:r>
              <a:rPr lang="en-US" altLang="ja-JP" sz="1200" b="0" kern="100" dirty="0">
                <a:effectLst/>
                <a:latin typeface="Meiryo UI" panose="020B0604030504040204" pitchFamily="34" charset="-128"/>
                <a:ea typeface="Meiryo UI" panose="020B0604030504040204" pitchFamily="34" charset="-128"/>
                <a:cs typeface="Times New Roman" panose="02020603050405020304" pitchFamily="18" charset="0"/>
              </a:rPr>
              <a:t>6</a:t>
            </a:r>
            <a:r>
              <a:rPr lang="ja-JP" altLang="en-US" sz="1200" b="0" kern="100">
                <a:effectLst/>
                <a:latin typeface="Meiryo UI" panose="020B0604030504040204" pitchFamily="34" charset="-128"/>
                <a:ea typeface="Meiryo UI" panose="020B0604030504040204" pitchFamily="34" charset="-128"/>
                <a:cs typeface="Times New Roman" panose="02020603050405020304" pitchFamily="18" charset="0"/>
              </a:rPr>
              <a:t>年</a:t>
            </a:r>
            <a:r>
              <a:rPr lang="en-US" altLang="ja-JP" sz="1200" b="0" kern="100" dirty="0">
                <a:effectLst/>
                <a:latin typeface="Meiryo UI" panose="020B0604030504040204" pitchFamily="34" charset="-128"/>
                <a:ea typeface="Meiryo UI" panose="020B0604030504040204" pitchFamily="34" charset="-128"/>
                <a:cs typeface="Times New Roman" panose="02020603050405020304" pitchFamily="18" charset="0"/>
              </a:rPr>
              <a:t>5</a:t>
            </a:r>
            <a:r>
              <a:rPr lang="ja-JP" altLang="en-US" sz="1200" b="0" kern="100">
                <a:effectLst/>
                <a:latin typeface="Meiryo UI" panose="020B0604030504040204" pitchFamily="34" charset="-128"/>
                <a:ea typeface="Meiryo UI" panose="020B0604030504040204" pitchFamily="34" charset="-128"/>
                <a:cs typeface="Times New Roman" panose="02020603050405020304" pitchFamily="18" charset="0"/>
              </a:rPr>
              <a:t>月に開催した第</a:t>
            </a:r>
            <a:r>
              <a:rPr lang="en-US" altLang="ja-JP" sz="1200" b="0" kern="100" dirty="0">
                <a:effectLst/>
                <a:latin typeface="Meiryo UI" panose="020B0604030504040204" pitchFamily="34" charset="-128"/>
                <a:ea typeface="Meiryo UI" panose="020B0604030504040204" pitchFamily="34" charset="-128"/>
                <a:cs typeface="Times New Roman" panose="02020603050405020304" pitchFamily="18" charset="0"/>
              </a:rPr>
              <a:t>1</a:t>
            </a:r>
            <a:r>
              <a:rPr lang="ja-JP" altLang="en-US" sz="1200" b="0" kern="100">
                <a:effectLst/>
                <a:latin typeface="Meiryo UI" panose="020B0604030504040204" pitchFamily="34" charset="-128"/>
                <a:ea typeface="Meiryo UI" panose="020B0604030504040204" pitchFamily="34" charset="-128"/>
                <a:cs typeface="Times New Roman" panose="02020603050405020304" pitchFamily="18" charset="0"/>
              </a:rPr>
              <a:t>回川崎市通学路安全対策会議で共有しており、今後、各区部会において、現地確認や対応の協議等を行う予定です。対策予定・未定箇所として持ち越しされている過去の要望を含め、順次対策を実施してまいります。</a:t>
            </a:r>
            <a:endParaRPr lang="en-US" altLang="ja-JP" sz="1200" b="0" kern="100" dirty="0">
              <a:effectLst/>
              <a:latin typeface="Meiryo UI" panose="020B0604030504040204" pitchFamily="34" charset="-128"/>
              <a:ea typeface="Meiryo UI" panose="020B0604030504040204" pitchFamily="34" charset="-128"/>
              <a:cs typeface="Times New Roman" panose="02020603050405020304" pitchFamily="18" charset="0"/>
            </a:endParaRPr>
          </a:p>
          <a:p>
            <a:r>
              <a:rPr kumimoji="1" lang="en-US" altLang="ja-JP" sz="1600" b="1" dirty="0"/>
              <a:t>T</a:t>
            </a:r>
            <a:r>
              <a:rPr lang="en-US" altLang="ja-JP" sz="1600" b="1" dirty="0"/>
              <a:t>o</a:t>
            </a:r>
            <a:r>
              <a:rPr kumimoji="1" lang="en-US" altLang="ja-JP" sz="1600" b="1" dirty="0"/>
              <a:t> </a:t>
            </a:r>
            <a:r>
              <a:rPr kumimoji="1" lang="ja-JP" altLang="en-US" sz="1600" b="1"/>
              <a:t>市</a:t>
            </a:r>
            <a:r>
              <a:rPr kumimoji="1" lang="en-US" altLang="ja-JP" sz="1600" b="1" dirty="0"/>
              <a:t>PTA /</a:t>
            </a:r>
            <a:r>
              <a:rPr kumimoji="1" lang="ja-JP" altLang="en-US" sz="1600" b="1"/>
              <a:t>区</a:t>
            </a:r>
            <a:r>
              <a:rPr kumimoji="1" lang="en-US" altLang="ja-JP" sz="1600" b="1" dirty="0"/>
              <a:t>PTA</a:t>
            </a:r>
          </a:p>
          <a:p>
            <a:pPr marL="285750" indent="-285750">
              <a:buFont typeface="Arial" panose="020B0604020202020204" pitchFamily="34" charset="0"/>
              <a:buChar char="•"/>
            </a:pPr>
            <a:r>
              <a:rPr kumimoji="1" lang="ja-JP" altLang="en-US" sz="1600"/>
              <a:t>報告いただいた内容は、</a:t>
            </a:r>
            <a:r>
              <a:rPr kumimoji="1" lang="ja-JP" altLang="en-US" sz="1600" u="sng"/>
              <a:t>川崎市通学路安全対策会議</a:t>
            </a:r>
            <a:r>
              <a:rPr kumimoji="1" lang="ja-JP" altLang="en-US" sz="1600"/>
              <a:t>（詳細は</a:t>
            </a:r>
            <a:r>
              <a:rPr kumimoji="1" lang="ja-JP" altLang="en-US" sz="1600">
                <a:hlinkClick r:id="rId3"/>
              </a:rPr>
              <a:t>こちら</a:t>
            </a:r>
            <a:r>
              <a:rPr kumimoji="1" lang="ja-JP" altLang="en-US" sz="1600"/>
              <a:t>）に報告し改善・対策を検討します。追加の情報提供等の依頼にもご協力をお願いします。（</a:t>
            </a:r>
            <a:r>
              <a:rPr kumimoji="1" lang="ja-JP" altLang="en-US" sz="1600">
                <a:solidFill>
                  <a:srgbClr val="FF0000"/>
                </a:solidFill>
              </a:rPr>
              <a:t>市</a:t>
            </a:r>
            <a:r>
              <a:rPr lang="en-US" altLang="ja-JP" sz="1600" dirty="0">
                <a:solidFill>
                  <a:srgbClr val="FF0000"/>
                </a:solidFill>
              </a:rPr>
              <a:t>P</a:t>
            </a:r>
            <a:r>
              <a:rPr lang="ja-JP" altLang="en-US" sz="1600">
                <a:solidFill>
                  <a:srgbClr val="FF0000"/>
                </a:solidFill>
              </a:rPr>
              <a:t>協担当者）</a:t>
            </a:r>
            <a:endParaRPr lang="en-US" altLang="ja-JP" sz="1600" dirty="0">
              <a:solidFill>
                <a:srgbClr val="FF0000"/>
              </a:solidFill>
            </a:endParaRPr>
          </a:p>
          <a:p>
            <a:pPr marL="285750" indent="-285750">
              <a:buFont typeface="Arial" panose="020B0604020202020204" pitchFamily="34" charset="0"/>
              <a:buChar char="•"/>
            </a:pPr>
            <a:r>
              <a:rPr lang="ja-JP" altLang="en-US" sz="1600"/>
              <a:t>緊急性を要する案件が何件かありましたので区</a:t>
            </a:r>
            <a:r>
              <a:rPr lang="en-US" altLang="ja-JP" sz="1600" dirty="0"/>
              <a:t>PTA</a:t>
            </a:r>
            <a:r>
              <a:rPr lang="ja-JP" altLang="en-US" sz="1600"/>
              <a:t>で</a:t>
            </a:r>
            <a:r>
              <a:rPr lang="en-US" altLang="ja-JP" sz="1600" dirty="0"/>
              <a:t>FU</a:t>
            </a:r>
            <a:r>
              <a:rPr lang="ja-JP" altLang="en-US" sz="1600"/>
              <a:t>をお願いします。</a:t>
            </a:r>
            <a:endParaRPr lang="en-US" altLang="ja-JP" sz="1600" dirty="0"/>
          </a:p>
          <a:p>
            <a:endParaRPr lang="en-US" altLang="ja-JP" sz="1600" dirty="0"/>
          </a:p>
          <a:p>
            <a:r>
              <a:rPr kumimoji="1" lang="ja-JP" altLang="en-US" sz="1600" b="1"/>
              <a:t>その他コメント。</a:t>
            </a:r>
            <a:endParaRPr lang="en-US" altLang="ja-JP" sz="1600" b="1" dirty="0">
              <a:solidFill>
                <a:srgbClr val="FF0000"/>
              </a:solidFill>
            </a:endParaRPr>
          </a:p>
          <a:p>
            <a:pPr marL="285750" indent="-285750">
              <a:buFont typeface="Arial" panose="020B0604020202020204" pitchFamily="34" charset="0"/>
              <a:buChar char="•"/>
            </a:pPr>
            <a:r>
              <a:rPr kumimoji="1" lang="ja-JP" altLang="en-US" sz="1600"/>
              <a:t>学校運営協議会などで安心安全について話し合う機会を活用し、積極的に</a:t>
            </a:r>
            <a:r>
              <a:rPr kumimoji="1" lang="en-US" altLang="ja-JP" sz="1600" dirty="0"/>
              <a:t>PTA</a:t>
            </a:r>
            <a:r>
              <a:rPr kumimoji="1" lang="ja-JP" altLang="en-US" sz="1600"/>
              <a:t>として参加いただくよう学校</a:t>
            </a:r>
            <a:r>
              <a:rPr kumimoji="1" lang="en-US" altLang="ja-JP" sz="1600" dirty="0"/>
              <a:t>P</a:t>
            </a:r>
            <a:r>
              <a:rPr kumimoji="1" lang="ja-JP" altLang="en-US" sz="1600"/>
              <a:t>を促す。</a:t>
            </a:r>
            <a:endParaRPr lang="en-US" altLang="ja-JP" sz="1600" dirty="0"/>
          </a:p>
          <a:p>
            <a:pPr marL="285750" indent="-285750">
              <a:buFont typeface="Arial" panose="020B0604020202020204" pitchFamily="34" charset="0"/>
              <a:buChar char="•"/>
            </a:pPr>
            <a:r>
              <a:rPr kumimoji="1" lang="ja-JP" altLang="en-US" sz="1600"/>
              <a:t>再度、各区で関係部署への依頼を実施。</a:t>
            </a:r>
            <a:r>
              <a:rPr lang="ja-JP" altLang="en-US" sz="1600">
                <a:solidFill>
                  <a:srgbClr val="FF0000"/>
                </a:solidFill>
              </a:rPr>
              <a:t>通学路安全点検ハンドブック</a:t>
            </a:r>
            <a:r>
              <a:rPr kumimoji="1" lang="en-US" altLang="ja-JP" sz="1050" dirty="0">
                <a:solidFill>
                  <a:srgbClr val="FF0000"/>
                </a:solidFill>
                <a:hlinkClick r:id="rId4"/>
              </a:rPr>
              <a:t>https://www.city.kawasaki.jp/880/cmsfiles/contents/0000115/115590/bessatsu.pdf</a:t>
            </a:r>
            <a:endParaRPr lang="en-US" altLang="ja-JP" sz="1600" dirty="0"/>
          </a:p>
          <a:p>
            <a:pPr marL="285750" lvl="1" indent="-285750">
              <a:buFont typeface="Arial" panose="020B0604020202020204" pitchFamily="34" charset="0"/>
              <a:buChar char="•"/>
            </a:pPr>
            <a:r>
              <a:rPr lang="ja-JP" altLang="en-US" sz="1600"/>
              <a:t>横断歩道</a:t>
            </a:r>
            <a:r>
              <a:rPr lang="en-US" altLang="ja-JP" sz="1600" dirty="0"/>
              <a:t>/</a:t>
            </a:r>
            <a:r>
              <a:rPr lang="ja-JP" altLang="en-US" sz="1600"/>
              <a:t>信号機</a:t>
            </a:r>
            <a:r>
              <a:rPr lang="en-US" altLang="ja-JP" sz="1600" dirty="0"/>
              <a:t>/</a:t>
            </a:r>
            <a:r>
              <a:rPr lang="ja-JP" altLang="en-US" sz="1600"/>
              <a:t>歩道の新設：設置規則や用地の確保にハードルが高いことが多いです。設置できない理由を確認するとともに代案で子ども達の安全を守ることも検討しましょう</a:t>
            </a:r>
            <a:endParaRPr lang="en-US" altLang="ja-JP" sz="1600" dirty="0"/>
          </a:p>
          <a:p>
            <a:pPr marL="285750" lvl="1" indent="-285750">
              <a:buFont typeface="Arial" panose="020B0604020202020204" pitchFamily="34" charset="0"/>
              <a:buChar char="•"/>
            </a:pPr>
            <a:r>
              <a:rPr lang="ja-JP" altLang="en-US" sz="1600"/>
              <a:t>防犯カメラの追加設置には、町内会や設置箇所の関係団体と連携して、警察等と相談が必要になります。</a:t>
            </a:r>
            <a:endParaRPr lang="en-US" altLang="ja-JP" sz="1600" dirty="0"/>
          </a:p>
          <a:p>
            <a:pPr marL="285750" lvl="1" indent="-285750">
              <a:buFont typeface="Arial" panose="020B0604020202020204" pitchFamily="34" charset="0"/>
              <a:buChar char="•"/>
            </a:pPr>
            <a:r>
              <a:rPr lang="ja-JP" altLang="en-US" sz="1600"/>
              <a:t>見守り人員の不足：安全員や民生委員</a:t>
            </a:r>
            <a:r>
              <a:rPr lang="en-US" altLang="ja-JP" sz="1600" dirty="0"/>
              <a:t>/</a:t>
            </a:r>
            <a:r>
              <a:rPr lang="ja-JP" altLang="en-US" sz="1600"/>
              <a:t>青少年指導員</a:t>
            </a:r>
            <a:r>
              <a:rPr lang="en-US" altLang="ja-JP" sz="1600" dirty="0"/>
              <a:t>/</a:t>
            </a:r>
            <a:r>
              <a:rPr lang="ja-JP" altLang="en-US" sz="1600"/>
              <a:t>町内会</a:t>
            </a:r>
            <a:r>
              <a:rPr lang="en-US" altLang="ja-JP" sz="1600" dirty="0"/>
              <a:t>/</a:t>
            </a:r>
            <a:r>
              <a:rPr lang="ja-JP" altLang="en-US" sz="1600"/>
              <a:t>その他関連団体との協力が必要。各校にあった働きかけが必要。</a:t>
            </a:r>
          </a:p>
          <a:p>
            <a:pPr marL="285750" lvl="1" indent="-285750">
              <a:buFont typeface="Arial" panose="020B0604020202020204" pitchFamily="34" charset="0"/>
              <a:buChar char="•"/>
            </a:pPr>
            <a:r>
              <a:rPr lang="ja-JP" altLang="en-US" sz="1600"/>
              <a:t>通学路変更：問題事例を学校と共有し通学路変更の必要性について協議しましょう</a:t>
            </a:r>
            <a:endParaRPr lang="en-US" altLang="ja-JP" sz="1600" dirty="0"/>
          </a:p>
          <a:p>
            <a:endParaRPr kumimoji="1" lang="ja-JP" altLang="en-US"/>
          </a:p>
          <a:p>
            <a:endParaRPr kumimoji="1" lang="ja-JP" altLang="en-US"/>
          </a:p>
        </p:txBody>
      </p:sp>
      <p:sp>
        <p:nvSpPr>
          <p:cNvPr id="4" name="スライド番号プレースホルダー 3"/>
          <p:cNvSpPr>
            <a:spLocks noGrp="1"/>
          </p:cNvSpPr>
          <p:nvPr>
            <p:ph type="sldNum" sz="quarter" idx="5"/>
          </p:nvPr>
        </p:nvSpPr>
        <p:spPr/>
        <p:txBody>
          <a:bodyPr/>
          <a:lstStyle/>
          <a:p>
            <a:fld id="{F4132D25-CDAB-6940-BFA5-10A767A548E9}" type="slidenum">
              <a:rPr kumimoji="1" lang="ja-JP" altLang="en-US" smtClean="0"/>
              <a:t>2</a:t>
            </a:fld>
            <a:endParaRPr kumimoji="1" lang="ja-JP" altLang="en-US"/>
          </a:p>
        </p:txBody>
      </p:sp>
    </p:spTree>
    <p:extLst>
      <p:ext uri="{BB962C8B-B14F-4D97-AF65-F5344CB8AC3E}">
        <p14:creationId xmlns:p14="http://schemas.microsoft.com/office/powerpoint/2010/main" val="20102733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BDDAA5B-213F-437D-D32A-255948D8F992}"/>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531F93C-01A2-E33D-827A-595BA87C94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F3987D4F-4809-9219-8F0B-25099718FA97}"/>
              </a:ext>
            </a:extLst>
          </p:cNvPr>
          <p:cNvSpPr>
            <a:spLocks noGrp="1"/>
          </p:cNvSpPr>
          <p:nvPr>
            <p:ph type="dt" sz="half" idx="10"/>
          </p:nvPr>
        </p:nvSpPr>
        <p:spPr/>
        <p:txBody>
          <a:bodyPr/>
          <a:lstStyle/>
          <a:p>
            <a:fld id="{76CA79EC-FAF3-458F-9291-4A880D25B640}" type="datetimeFigureOut">
              <a:rPr kumimoji="1" lang="ja-JP" altLang="en-US" smtClean="0"/>
              <a:t>2024/12/6</a:t>
            </a:fld>
            <a:endParaRPr kumimoji="1" lang="ja-JP" altLang="en-US"/>
          </a:p>
        </p:txBody>
      </p:sp>
      <p:sp>
        <p:nvSpPr>
          <p:cNvPr id="5" name="フッター プレースホルダー 4">
            <a:extLst>
              <a:ext uri="{FF2B5EF4-FFF2-40B4-BE49-F238E27FC236}">
                <a16:creationId xmlns:a16="http://schemas.microsoft.com/office/drawing/2014/main" id="{6379A3D4-5306-2436-8851-810D2E42C4F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FA5C89F-B711-9CB2-FA88-C7348F38776C}"/>
              </a:ext>
            </a:extLst>
          </p:cNvPr>
          <p:cNvSpPr>
            <a:spLocks noGrp="1"/>
          </p:cNvSpPr>
          <p:nvPr>
            <p:ph type="sldNum" sz="quarter" idx="12"/>
          </p:nvPr>
        </p:nvSpPr>
        <p:spPr/>
        <p:txBody>
          <a:bodyPr/>
          <a:lstStyle/>
          <a:p>
            <a:fld id="{536FB77F-9DB7-4780-94CA-0442085AB608}" type="slidenum">
              <a:rPr kumimoji="1" lang="ja-JP" altLang="en-US" smtClean="0"/>
              <a:t>‹#›</a:t>
            </a:fld>
            <a:endParaRPr kumimoji="1" lang="ja-JP" altLang="en-US"/>
          </a:p>
        </p:txBody>
      </p:sp>
    </p:spTree>
    <p:extLst>
      <p:ext uri="{BB962C8B-B14F-4D97-AF65-F5344CB8AC3E}">
        <p14:creationId xmlns:p14="http://schemas.microsoft.com/office/powerpoint/2010/main" val="22603258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FFB3367-5A73-056D-767B-E0F6F529055D}"/>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51FB5C4-EC09-6B50-F32A-99B12E0131CB}"/>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E86422A-6B4C-4B6F-40B1-24AD9E4B01F4}"/>
              </a:ext>
            </a:extLst>
          </p:cNvPr>
          <p:cNvSpPr>
            <a:spLocks noGrp="1"/>
          </p:cNvSpPr>
          <p:nvPr>
            <p:ph type="dt" sz="half" idx="10"/>
          </p:nvPr>
        </p:nvSpPr>
        <p:spPr/>
        <p:txBody>
          <a:bodyPr/>
          <a:lstStyle/>
          <a:p>
            <a:fld id="{76CA79EC-FAF3-458F-9291-4A880D25B640}" type="datetimeFigureOut">
              <a:rPr kumimoji="1" lang="ja-JP" altLang="en-US" smtClean="0"/>
              <a:t>2024/12/6</a:t>
            </a:fld>
            <a:endParaRPr kumimoji="1" lang="ja-JP" altLang="en-US"/>
          </a:p>
        </p:txBody>
      </p:sp>
      <p:sp>
        <p:nvSpPr>
          <p:cNvPr id="5" name="フッター プレースホルダー 4">
            <a:extLst>
              <a:ext uri="{FF2B5EF4-FFF2-40B4-BE49-F238E27FC236}">
                <a16:creationId xmlns:a16="http://schemas.microsoft.com/office/drawing/2014/main" id="{6A269DB9-7EA0-2E53-0B5A-1087779F138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B79A5DA-2A36-F4B3-7E76-794301AFBC44}"/>
              </a:ext>
            </a:extLst>
          </p:cNvPr>
          <p:cNvSpPr>
            <a:spLocks noGrp="1"/>
          </p:cNvSpPr>
          <p:nvPr>
            <p:ph type="sldNum" sz="quarter" idx="12"/>
          </p:nvPr>
        </p:nvSpPr>
        <p:spPr/>
        <p:txBody>
          <a:bodyPr/>
          <a:lstStyle/>
          <a:p>
            <a:fld id="{536FB77F-9DB7-4780-94CA-0442085AB608}" type="slidenum">
              <a:rPr kumimoji="1" lang="ja-JP" altLang="en-US" smtClean="0"/>
              <a:t>‹#›</a:t>
            </a:fld>
            <a:endParaRPr kumimoji="1" lang="ja-JP" altLang="en-US"/>
          </a:p>
        </p:txBody>
      </p:sp>
    </p:spTree>
    <p:extLst>
      <p:ext uri="{BB962C8B-B14F-4D97-AF65-F5344CB8AC3E}">
        <p14:creationId xmlns:p14="http://schemas.microsoft.com/office/powerpoint/2010/main" val="22405676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DCB82304-4504-CDE4-E1EE-6DD2880D1C5C}"/>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CBD8E94-EB6A-0C23-1946-1FD314DB6179}"/>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AAC0D61-EA3B-C5EB-D310-ED9BD40EE4EB}"/>
              </a:ext>
            </a:extLst>
          </p:cNvPr>
          <p:cNvSpPr>
            <a:spLocks noGrp="1"/>
          </p:cNvSpPr>
          <p:nvPr>
            <p:ph type="dt" sz="half" idx="10"/>
          </p:nvPr>
        </p:nvSpPr>
        <p:spPr/>
        <p:txBody>
          <a:bodyPr/>
          <a:lstStyle/>
          <a:p>
            <a:fld id="{76CA79EC-FAF3-458F-9291-4A880D25B640}" type="datetimeFigureOut">
              <a:rPr kumimoji="1" lang="ja-JP" altLang="en-US" smtClean="0"/>
              <a:t>2024/12/6</a:t>
            </a:fld>
            <a:endParaRPr kumimoji="1" lang="ja-JP" altLang="en-US"/>
          </a:p>
        </p:txBody>
      </p:sp>
      <p:sp>
        <p:nvSpPr>
          <p:cNvPr id="5" name="フッター プレースホルダー 4">
            <a:extLst>
              <a:ext uri="{FF2B5EF4-FFF2-40B4-BE49-F238E27FC236}">
                <a16:creationId xmlns:a16="http://schemas.microsoft.com/office/drawing/2014/main" id="{AB37F645-74F1-568F-098D-B043685874A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658473C-D819-286B-7CBC-5D1AEDDF59EB}"/>
              </a:ext>
            </a:extLst>
          </p:cNvPr>
          <p:cNvSpPr>
            <a:spLocks noGrp="1"/>
          </p:cNvSpPr>
          <p:nvPr>
            <p:ph type="sldNum" sz="quarter" idx="12"/>
          </p:nvPr>
        </p:nvSpPr>
        <p:spPr/>
        <p:txBody>
          <a:bodyPr/>
          <a:lstStyle/>
          <a:p>
            <a:fld id="{536FB77F-9DB7-4780-94CA-0442085AB608}" type="slidenum">
              <a:rPr kumimoji="1" lang="ja-JP" altLang="en-US" smtClean="0"/>
              <a:t>‹#›</a:t>
            </a:fld>
            <a:endParaRPr kumimoji="1" lang="ja-JP" altLang="en-US"/>
          </a:p>
        </p:txBody>
      </p:sp>
    </p:spTree>
    <p:extLst>
      <p:ext uri="{BB962C8B-B14F-4D97-AF65-F5344CB8AC3E}">
        <p14:creationId xmlns:p14="http://schemas.microsoft.com/office/powerpoint/2010/main" val="7392057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C075F9-61E2-DB9D-700E-09FF0A43BAB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D639A56-0C7A-78DB-6858-E662DB8BF694}"/>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B192353-EDA2-FC2D-68DF-9480192DAE7A}"/>
              </a:ext>
            </a:extLst>
          </p:cNvPr>
          <p:cNvSpPr>
            <a:spLocks noGrp="1"/>
          </p:cNvSpPr>
          <p:nvPr>
            <p:ph type="dt" sz="half" idx="10"/>
          </p:nvPr>
        </p:nvSpPr>
        <p:spPr/>
        <p:txBody>
          <a:bodyPr/>
          <a:lstStyle/>
          <a:p>
            <a:fld id="{76CA79EC-FAF3-458F-9291-4A880D25B640}" type="datetimeFigureOut">
              <a:rPr kumimoji="1" lang="ja-JP" altLang="en-US" smtClean="0"/>
              <a:t>2024/12/6</a:t>
            </a:fld>
            <a:endParaRPr kumimoji="1" lang="ja-JP" altLang="en-US"/>
          </a:p>
        </p:txBody>
      </p:sp>
      <p:sp>
        <p:nvSpPr>
          <p:cNvPr id="5" name="フッター プレースホルダー 4">
            <a:extLst>
              <a:ext uri="{FF2B5EF4-FFF2-40B4-BE49-F238E27FC236}">
                <a16:creationId xmlns:a16="http://schemas.microsoft.com/office/drawing/2014/main" id="{A94FEEC5-50D9-B6C3-3941-8C3E9F96290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B06ECF6-F9F0-E5DF-2187-ED4BADBF07B9}"/>
              </a:ext>
            </a:extLst>
          </p:cNvPr>
          <p:cNvSpPr>
            <a:spLocks noGrp="1"/>
          </p:cNvSpPr>
          <p:nvPr>
            <p:ph type="sldNum" sz="quarter" idx="12"/>
          </p:nvPr>
        </p:nvSpPr>
        <p:spPr/>
        <p:txBody>
          <a:bodyPr/>
          <a:lstStyle/>
          <a:p>
            <a:fld id="{536FB77F-9DB7-4780-94CA-0442085AB608}" type="slidenum">
              <a:rPr kumimoji="1" lang="ja-JP" altLang="en-US" smtClean="0"/>
              <a:t>‹#›</a:t>
            </a:fld>
            <a:endParaRPr kumimoji="1" lang="ja-JP" altLang="en-US"/>
          </a:p>
        </p:txBody>
      </p:sp>
    </p:spTree>
    <p:extLst>
      <p:ext uri="{BB962C8B-B14F-4D97-AF65-F5344CB8AC3E}">
        <p14:creationId xmlns:p14="http://schemas.microsoft.com/office/powerpoint/2010/main" val="526702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80EAAB6-A947-1A56-9D2E-E8C68C6BD83A}"/>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2FA3A2B-5397-51B8-1FE9-B904D3965B1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080C2907-C59B-06B5-BF91-6DDC4FBD4D59}"/>
              </a:ext>
            </a:extLst>
          </p:cNvPr>
          <p:cNvSpPr>
            <a:spLocks noGrp="1"/>
          </p:cNvSpPr>
          <p:nvPr>
            <p:ph type="dt" sz="half" idx="10"/>
          </p:nvPr>
        </p:nvSpPr>
        <p:spPr/>
        <p:txBody>
          <a:bodyPr/>
          <a:lstStyle/>
          <a:p>
            <a:fld id="{76CA79EC-FAF3-458F-9291-4A880D25B640}" type="datetimeFigureOut">
              <a:rPr kumimoji="1" lang="ja-JP" altLang="en-US" smtClean="0"/>
              <a:t>2024/12/6</a:t>
            </a:fld>
            <a:endParaRPr kumimoji="1" lang="ja-JP" altLang="en-US"/>
          </a:p>
        </p:txBody>
      </p:sp>
      <p:sp>
        <p:nvSpPr>
          <p:cNvPr id="5" name="フッター プレースホルダー 4">
            <a:extLst>
              <a:ext uri="{FF2B5EF4-FFF2-40B4-BE49-F238E27FC236}">
                <a16:creationId xmlns:a16="http://schemas.microsoft.com/office/drawing/2014/main" id="{45FC41A5-1CD5-23EF-34D8-B2C39C8848C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259F491-5E83-ED46-9AE0-6AE3BBCF63B1}"/>
              </a:ext>
            </a:extLst>
          </p:cNvPr>
          <p:cNvSpPr>
            <a:spLocks noGrp="1"/>
          </p:cNvSpPr>
          <p:nvPr>
            <p:ph type="sldNum" sz="quarter" idx="12"/>
          </p:nvPr>
        </p:nvSpPr>
        <p:spPr/>
        <p:txBody>
          <a:bodyPr/>
          <a:lstStyle/>
          <a:p>
            <a:fld id="{536FB77F-9DB7-4780-94CA-0442085AB608}" type="slidenum">
              <a:rPr kumimoji="1" lang="ja-JP" altLang="en-US" smtClean="0"/>
              <a:t>‹#›</a:t>
            </a:fld>
            <a:endParaRPr kumimoji="1" lang="ja-JP" altLang="en-US"/>
          </a:p>
        </p:txBody>
      </p:sp>
    </p:spTree>
    <p:extLst>
      <p:ext uri="{BB962C8B-B14F-4D97-AF65-F5344CB8AC3E}">
        <p14:creationId xmlns:p14="http://schemas.microsoft.com/office/powerpoint/2010/main" val="8788111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8591CB6-E653-06A6-693D-E7979473F14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DF06994-DCE6-B6F9-90CF-19A5D99CB8E5}"/>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D469E97B-C1B4-D8E7-6E13-3D678E5996A8}"/>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998F301F-B581-6DCA-7AB0-9A88C7E4C9D1}"/>
              </a:ext>
            </a:extLst>
          </p:cNvPr>
          <p:cNvSpPr>
            <a:spLocks noGrp="1"/>
          </p:cNvSpPr>
          <p:nvPr>
            <p:ph type="dt" sz="half" idx="10"/>
          </p:nvPr>
        </p:nvSpPr>
        <p:spPr/>
        <p:txBody>
          <a:bodyPr/>
          <a:lstStyle/>
          <a:p>
            <a:fld id="{76CA79EC-FAF3-458F-9291-4A880D25B640}" type="datetimeFigureOut">
              <a:rPr kumimoji="1" lang="ja-JP" altLang="en-US" smtClean="0"/>
              <a:t>2024/12/6</a:t>
            </a:fld>
            <a:endParaRPr kumimoji="1" lang="ja-JP" altLang="en-US"/>
          </a:p>
        </p:txBody>
      </p:sp>
      <p:sp>
        <p:nvSpPr>
          <p:cNvPr id="6" name="フッター プレースホルダー 5">
            <a:extLst>
              <a:ext uri="{FF2B5EF4-FFF2-40B4-BE49-F238E27FC236}">
                <a16:creationId xmlns:a16="http://schemas.microsoft.com/office/drawing/2014/main" id="{A31B9AD1-EA09-BB8B-AD3F-CB15A5299E9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D13C3AF-BC83-9406-6B05-F6CF939E396C}"/>
              </a:ext>
            </a:extLst>
          </p:cNvPr>
          <p:cNvSpPr>
            <a:spLocks noGrp="1"/>
          </p:cNvSpPr>
          <p:nvPr>
            <p:ph type="sldNum" sz="quarter" idx="12"/>
          </p:nvPr>
        </p:nvSpPr>
        <p:spPr/>
        <p:txBody>
          <a:bodyPr/>
          <a:lstStyle/>
          <a:p>
            <a:fld id="{536FB77F-9DB7-4780-94CA-0442085AB608}" type="slidenum">
              <a:rPr kumimoji="1" lang="ja-JP" altLang="en-US" smtClean="0"/>
              <a:t>‹#›</a:t>
            </a:fld>
            <a:endParaRPr kumimoji="1" lang="ja-JP" altLang="en-US"/>
          </a:p>
        </p:txBody>
      </p:sp>
    </p:spTree>
    <p:extLst>
      <p:ext uri="{BB962C8B-B14F-4D97-AF65-F5344CB8AC3E}">
        <p14:creationId xmlns:p14="http://schemas.microsoft.com/office/powerpoint/2010/main" val="10033163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62879BF-2420-0256-F764-835F7BD8D81B}"/>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4315F40-EA13-2F4C-1595-958EABB0761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07F3F933-8BEC-0E37-07F4-DB4CD9FE44F9}"/>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2F54BD96-DBE6-3D67-418D-886FA1E47A7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D254D278-B86C-16DB-F40E-6E14E608D58F}"/>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BC7E1F5F-D443-1455-8656-473B768107CF}"/>
              </a:ext>
            </a:extLst>
          </p:cNvPr>
          <p:cNvSpPr>
            <a:spLocks noGrp="1"/>
          </p:cNvSpPr>
          <p:nvPr>
            <p:ph type="dt" sz="half" idx="10"/>
          </p:nvPr>
        </p:nvSpPr>
        <p:spPr/>
        <p:txBody>
          <a:bodyPr/>
          <a:lstStyle/>
          <a:p>
            <a:fld id="{76CA79EC-FAF3-458F-9291-4A880D25B640}" type="datetimeFigureOut">
              <a:rPr kumimoji="1" lang="ja-JP" altLang="en-US" smtClean="0"/>
              <a:t>2024/12/6</a:t>
            </a:fld>
            <a:endParaRPr kumimoji="1" lang="ja-JP" altLang="en-US"/>
          </a:p>
        </p:txBody>
      </p:sp>
      <p:sp>
        <p:nvSpPr>
          <p:cNvPr id="8" name="フッター プレースホルダー 7">
            <a:extLst>
              <a:ext uri="{FF2B5EF4-FFF2-40B4-BE49-F238E27FC236}">
                <a16:creationId xmlns:a16="http://schemas.microsoft.com/office/drawing/2014/main" id="{C9D789D6-69F4-CAD6-044F-831410736F6F}"/>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77E95720-01BD-5A38-480C-FDE1C5E0F530}"/>
              </a:ext>
            </a:extLst>
          </p:cNvPr>
          <p:cNvSpPr>
            <a:spLocks noGrp="1"/>
          </p:cNvSpPr>
          <p:nvPr>
            <p:ph type="sldNum" sz="quarter" idx="12"/>
          </p:nvPr>
        </p:nvSpPr>
        <p:spPr/>
        <p:txBody>
          <a:bodyPr/>
          <a:lstStyle/>
          <a:p>
            <a:fld id="{536FB77F-9DB7-4780-94CA-0442085AB608}" type="slidenum">
              <a:rPr kumimoji="1" lang="ja-JP" altLang="en-US" smtClean="0"/>
              <a:t>‹#›</a:t>
            </a:fld>
            <a:endParaRPr kumimoji="1" lang="ja-JP" altLang="en-US"/>
          </a:p>
        </p:txBody>
      </p:sp>
    </p:spTree>
    <p:extLst>
      <p:ext uri="{BB962C8B-B14F-4D97-AF65-F5344CB8AC3E}">
        <p14:creationId xmlns:p14="http://schemas.microsoft.com/office/powerpoint/2010/main" val="32858269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BC441AE-F503-06DA-C66C-369F96489772}"/>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C19ABE22-4BAE-63D1-B872-87B8C9A86A73}"/>
              </a:ext>
            </a:extLst>
          </p:cNvPr>
          <p:cNvSpPr>
            <a:spLocks noGrp="1"/>
          </p:cNvSpPr>
          <p:nvPr>
            <p:ph type="dt" sz="half" idx="10"/>
          </p:nvPr>
        </p:nvSpPr>
        <p:spPr/>
        <p:txBody>
          <a:bodyPr/>
          <a:lstStyle/>
          <a:p>
            <a:fld id="{76CA79EC-FAF3-458F-9291-4A880D25B640}" type="datetimeFigureOut">
              <a:rPr kumimoji="1" lang="ja-JP" altLang="en-US" smtClean="0"/>
              <a:t>2024/12/6</a:t>
            </a:fld>
            <a:endParaRPr kumimoji="1" lang="ja-JP" altLang="en-US"/>
          </a:p>
        </p:txBody>
      </p:sp>
      <p:sp>
        <p:nvSpPr>
          <p:cNvPr id="4" name="フッター プレースホルダー 3">
            <a:extLst>
              <a:ext uri="{FF2B5EF4-FFF2-40B4-BE49-F238E27FC236}">
                <a16:creationId xmlns:a16="http://schemas.microsoft.com/office/drawing/2014/main" id="{E66AE4B0-7342-AEE0-CC6B-3BE6EFE1AA9E}"/>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CE3A496B-DF1B-37B2-46D0-C789EEE06971}"/>
              </a:ext>
            </a:extLst>
          </p:cNvPr>
          <p:cNvSpPr>
            <a:spLocks noGrp="1"/>
          </p:cNvSpPr>
          <p:nvPr>
            <p:ph type="sldNum" sz="quarter" idx="12"/>
          </p:nvPr>
        </p:nvSpPr>
        <p:spPr/>
        <p:txBody>
          <a:bodyPr/>
          <a:lstStyle/>
          <a:p>
            <a:fld id="{536FB77F-9DB7-4780-94CA-0442085AB608}" type="slidenum">
              <a:rPr kumimoji="1" lang="ja-JP" altLang="en-US" smtClean="0"/>
              <a:t>‹#›</a:t>
            </a:fld>
            <a:endParaRPr kumimoji="1" lang="ja-JP" altLang="en-US"/>
          </a:p>
        </p:txBody>
      </p:sp>
    </p:spTree>
    <p:extLst>
      <p:ext uri="{BB962C8B-B14F-4D97-AF65-F5344CB8AC3E}">
        <p14:creationId xmlns:p14="http://schemas.microsoft.com/office/powerpoint/2010/main" val="33031251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65717EFF-6F0F-D7B5-2C85-126DCDB74DA1}"/>
              </a:ext>
            </a:extLst>
          </p:cNvPr>
          <p:cNvSpPr>
            <a:spLocks noGrp="1"/>
          </p:cNvSpPr>
          <p:nvPr>
            <p:ph type="dt" sz="half" idx="10"/>
          </p:nvPr>
        </p:nvSpPr>
        <p:spPr/>
        <p:txBody>
          <a:bodyPr/>
          <a:lstStyle/>
          <a:p>
            <a:fld id="{76CA79EC-FAF3-458F-9291-4A880D25B640}" type="datetimeFigureOut">
              <a:rPr kumimoji="1" lang="ja-JP" altLang="en-US" smtClean="0"/>
              <a:t>2024/12/6</a:t>
            </a:fld>
            <a:endParaRPr kumimoji="1" lang="ja-JP" altLang="en-US"/>
          </a:p>
        </p:txBody>
      </p:sp>
      <p:sp>
        <p:nvSpPr>
          <p:cNvPr id="3" name="フッター プレースホルダー 2">
            <a:extLst>
              <a:ext uri="{FF2B5EF4-FFF2-40B4-BE49-F238E27FC236}">
                <a16:creationId xmlns:a16="http://schemas.microsoft.com/office/drawing/2014/main" id="{572CCC05-BCE8-8909-8519-D9F10A6C41BB}"/>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A565B63B-A4C2-FAE4-5E74-5720E2A2C271}"/>
              </a:ext>
            </a:extLst>
          </p:cNvPr>
          <p:cNvSpPr>
            <a:spLocks noGrp="1"/>
          </p:cNvSpPr>
          <p:nvPr>
            <p:ph type="sldNum" sz="quarter" idx="12"/>
          </p:nvPr>
        </p:nvSpPr>
        <p:spPr/>
        <p:txBody>
          <a:bodyPr/>
          <a:lstStyle/>
          <a:p>
            <a:fld id="{536FB77F-9DB7-4780-94CA-0442085AB608}" type="slidenum">
              <a:rPr kumimoji="1" lang="ja-JP" altLang="en-US" smtClean="0"/>
              <a:t>‹#›</a:t>
            </a:fld>
            <a:endParaRPr kumimoji="1" lang="ja-JP" altLang="en-US"/>
          </a:p>
        </p:txBody>
      </p:sp>
    </p:spTree>
    <p:extLst>
      <p:ext uri="{BB962C8B-B14F-4D97-AF65-F5344CB8AC3E}">
        <p14:creationId xmlns:p14="http://schemas.microsoft.com/office/powerpoint/2010/main" val="35439427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475AA55-0693-ABAE-DD4A-227D45AA486C}"/>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9A0E5AF-6C59-EA14-6FF7-5782F857D6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652BAF88-3088-D94B-F09D-E5A5B619CE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E25E0E2F-6BCA-83F7-595A-B2201E1BF37D}"/>
              </a:ext>
            </a:extLst>
          </p:cNvPr>
          <p:cNvSpPr>
            <a:spLocks noGrp="1"/>
          </p:cNvSpPr>
          <p:nvPr>
            <p:ph type="dt" sz="half" idx="10"/>
          </p:nvPr>
        </p:nvSpPr>
        <p:spPr/>
        <p:txBody>
          <a:bodyPr/>
          <a:lstStyle/>
          <a:p>
            <a:fld id="{76CA79EC-FAF3-458F-9291-4A880D25B640}" type="datetimeFigureOut">
              <a:rPr kumimoji="1" lang="ja-JP" altLang="en-US" smtClean="0"/>
              <a:t>2024/12/6</a:t>
            </a:fld>
            <a:endParaRPr kumimoji="1" lang="ja-JP" altLang="en-US"/>
          </a:p>
        </p:txBody>
      </p:sp>
      <p:sp>
        <p:nvSpPr>
          <p:cNvPr id="6" name="フッター プレースホルダー 5">
            <a:extLst>
              <a:ext uri="{FF2B5EF4-FFF2-40B4-BE49-F238E27FC236}">
                <a16:creationId xmlns:a16="http://schemas.microsoft.com/office/drawing/2014/main" id="{65517F54-E6C8-EEFD-F9FE-36D220AB5B7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573A0F1-2A01-23EB-4162-6FC8D258F8F5}"/>
              </a:ext>
            </a:extLst>
          </p:cNvPr>
          <p:cNvSpPr>
            <a:spLocks noGrp="1"/>
          </p:cNvSpPr>
          <p:nvPr>
            <p:ph type="sldNum" sz="quarter" idx="12"/>
          </p:nvPr>
        </p:nvSpPr>
        <p:spPr/>
        <p:txBody>
          <a:bodyPr/>
          <a:lstStyle/>
          <a:p>
            <a:fld id="{536FB77F-9DB7-4780-94CA-0442085AB608}" type="slidenum">
              <a:rPr kumimoji="1" lang="ja-JP" altLang="en-US" smtClean="0"/>
              <a:t>‹#›</a:t>
            </a:fld>
            <a:endParaRPr kumimoji="1" lang="ja-JP" altLang="en-US"/>
          </a:p>
        </p:txBody>
      </p:sp>
    </p:spTree>
    <p:extLst>
      <p:ext uri="{BB962C8B-B14F-4D97-AF65-F5344CB8AC3E}">
        <p14:creationId xmlns:p14="http://schemas.microsoft.com/office/powerpoint/2010/main" val="1867597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F6B4D33-64C4-AC59-E29A-C83DB3B3490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891C309F-EB96-D031-F796-E228BD911BF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F5240BE5-4748-F4B6-E0F7-BE47893290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BCA3F6C-9515-5C76-05AA-14F3B19597FE}"/>
              </a:ext>
            </a:extLst>
          </p:cNvPr>
          <p:cNvSpPr>
            <a:spLocks noGrp="1"/>
          </p:cNvSpPr>
          <p:nvPr>
            <p:ph type="dt" sz="half" idx="10"/>
          </p:nvPr>
        </p:nvSpPr>
        <p:spPr/>
        <p:txBody>
          <a:bodyPr/>
          <a:lstStyle/>
          <a:p>
            <a:fld id="{76CA79EC-FAF3-458F-9291-4A880D25B640}" type="datetimeFigureOut">
              <a:rPr kumimoji="1" lang="ja-JP" altLang="en-US" smtClean="0"/>
              <a:t>2024/12/6</a:t>
            </a:fld>
            <a:endParaRPr kumimoji="1" lang="ja-JP" altLang="en-US"/>
          </a:p>
        </p:txBody>
      </p:sp>
      <p:sp>
        <p:nvSpPr>
          <p:cNvPr id="6" name="フッター プレースホルダー 5">
            <a:extLst>
              <a:ext uri="{FF2B5EF4-FFF2-40B4-BE49-F238E27FC236}">
                <a16:creationId xmlns:a16="http://schemas.microsoft.com/office/drawing/2014/main" id="{EC814510-89A8-8CD8-79FC-F3BCD635475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1D0BDC7-6E35-9943-A3BA-1374587D9711}"/>
              </a:ext>
            </a:extLst>
          </p:cNvPr>
          <p:cNvSpPr>
            <a:spLocks noGrp="1"/>
          </p:cNvSpPr>
          <p:nvPr>
            <p:ph type="sldNum" sz="quarter" idx="12"/>
          </p:nvPr>
        </p:nvSpPr>
        <p:spPr/>
        <p:txBody>
          <a:bodyPr/>
          <a:lstStyle/>
          <a:p>
            <a:fld id="{536FB77F-9DB7-4780-94CA-0442085AB608}" type="slidenum">
              <a:rPr kumimoji="1" lang="ja-JP" altLang="en-US" smtClean="0"/>
              <a:t>‹#›</a:t>
            </a:fld>
            <a:endParaRPr kumimoji="1" lang="ja-JP" altLang="en-US"/>
          </a:p>
        </p:txBody>
      </p:sp>
    </p:spTree>
    <p:extLst>
      <p:ext uri="{BB962C8B-B14F-4D97-AF65-F5344CB8AC3E}">
        <p14:creationId xmlns:p14="http://schemas.microsoft.com/office/powerpoint/2010/main" val="2870063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0ADE62AA-EBC4-7D2A-39A7-72BE134D2DE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C19CC2F-EB97-CF98-3641-4D0E12100A5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3042E36-13A9-7805-7D33-ADEF25A6191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6CA79EC-FAF3-458F-9291-4A880D25B640}" type="datetimeFigureOut">
              <a:rPr kumimoji="1" lang="ja-JP" altLang="en-US" smtClean="0"/>
              <a:t>2024/12/6</a:t>
            </a:fld>
            <a:endParaRPr kumimoji="1" lang="ja-JP" altLang="en-US"/>
          </a:p>
        </p:txBody>
      </p:sp>
      <p:sp>
        <p:nvSpPr>
          <p:cNvPr id="5" name="フッター プレースホルダー 4">
            <a:extLst>
              <a:ext uri="{FF2B5EF4-FFF2-40B4-BE49-F238E27FC236}">
                <a16:creationId xmlns:a16="http://schemas.microsoft.com/office/drawing/2014/main" id="{45EB0F7C-21FE-151F-64B0-D2E01D73F08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87D781A8-20D0-8C89-0F8D-926714F155E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36FB77F-9DB7-4780-94CA-0442085AB608}" type="slidenum">
              <a:rPr kumimoji="1" lang="ja-JP" altLang="en-US" smtClean="0"/>
              <a:t>‹#›</a:t>
            </a:fld>
            <a:endParaRPr kumimoji="1" lang="ja-JP" altLang="en-US"/>
          </a:p>
        </p:txBody>
      </p:sp>
    </p:spTree>
    <p:extLst>
      <p:ext uri="{BB962C8B-B14F-4D97-AF65-F5344CB8AC3E}">
        <p14:creationId xmlns:p14="http://schemas.microsoft.com/office/powerpoint/2010/main" val="3735868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city.kawasaki.jp/880/cmsfiles/contents/0000115/115590/bessatsu.pdf"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www.city.kawasaki.jp/880/cmsfiles/contents/0000075/75544/tuugakurokoutuuannzennpurroguramu.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9D24734-051F-15B7-B9CE-51F7C7104829}"/>
              </a:ext>
            </a:extLst>
          </p:cNvPr>
          <p:cNvSpPr>
            <a:spLocks noGrp="1"/>
          </p:cNvSpPr>
          <p:nvPr>
            <p:ph type="title"/>
          </p:nvPr>
        </p:nvSpPr>
        <p:spPr>
          <a:xfrm>
            <a:off x="838200" y="123387"/>
            <a:ext cx="10515600" cy="938157"/>
          </a:xfrm>
        </p:spPr>
        <p:txBody>
          <a:bodyPr>
            <a:normAutofit/>
          </a:bodyPr>
          <a:lstStyle/>
          <a:p>
            <a:r>
              <a:rPr lang="en-US" altLang="ja-JP" sz="3200" b="1" dirty="0">
                <a:latin typeface="+mn-ea"/>
                <a:ea typeface="+mn-ea"/>
              </a:rPr>
              <a:t>02_</a:t>
            </a:r>
            <a:r>
              <a:rPr lang="ja-JP" altLang="en-US" sz="3200" b="1">
                <a:latin typeface="+mn-ea"/>
                <a:ea typeface="+mn-ea"/>
              </a:rPr>
              <a:t>周辺</a:t>
            </a:r>
            <a:r>
              <a:rPr lang="en-US" altLang="ja-JP" sz="3200" b="1" dirty="0">
                <a:latin typeface="+mn-ea"/>
                <a:ea typeface="+mn-ea"/>
              </a:rPr>
              <a:t> </a:t>
            </a:r>
            <a:r>
              <a:rPr lang="ja-JP" altLang="en-US" sz="3200" b="1">
                <a:latin typeface="+mn-ea"/>
                <a:ea typeface="+mn-ea"/>
              </a:rPr>
              <a:t>通学路</a:t>
            </a:r>
            <a:endParaRPr kumimoji="1" lang="ja-JP" altLang="en-US" sz="3200" b="1">
              <a:latin typeface="+mn-ea"/>
              <a:ea typeface="+mn-ea"/>
            </a:endParaRPr>
          </a:p>
        </p:txBody>
      </p:sp>
      <p:graphicFrame>
        <p:nvGraphicFramePr>
          <p:cNvPr id="12" name="表 11">
            <a:extLst>
              <a:ext uri="{FF2B5EF4-FFF2-40B4-BE49-F238E27FC236}">
                <a16:creationId xmlns:a16="http://schemas.microsoft.com/office/drawing/2014/main" id="{376750BD-E643-AE0A-B43F-6613431F9817}"/>
              </a:ext>
            </a:extLst>
          </p:cNvPr>
          <p:cNvGraphicFramePr>
            <a:graphicFrameLocks noGrp="1"/>
          </p:cNvGraphicFramePr>
          <p:nvPr/>
        </p:nvGraphicFramePr>
        <p:xfrm>
          <a:off x="471556" y="910390"/>
          <a:ext cx="11495157" cy="4141595"/>
        </p:xfrm>
        <a:graphic>
          <a:graphicData uri="http://schemas.openxmlformats.org/drawingml/2006/table">
            <a:tbl>
              <a:tblPr firstRow="1" bandRow="1">
                <a:tableStyleId>{5C22544A-7EE6-4342-B048-85BDC9FD1C3A}</a:tableStyleId>
              </a:tblPr>
              <a:tblGrid>
                <a:gridCol w="11495157">
                  <a:extLst>
                    <a:ext uri="{9D8B030D-6E8A-4147-A177-3AD203B41FA5}">
                      <a16:colId xmlns:a16="http://schemas.microsoft.com/office/drawing/2014/main" val="3781576513"/>
                    </a:ext>
                  </a:extLst>
                </a:gridCol>
              </a:tblGrid>
              <a:tr h="268282">
                <a:tc>
                  <a:txBody>
                    <a:bodyPr/>
                    <a:lstStyle/>
                    <a:p>
                      <a:r>
                        <a:rPr kumimoji="1" lang="ja-JP" altLang="en-US">
                          <a:solidFill>
                            <a:schemeClr val="tx1"/>
                          </a:solidFill>
                          <a:latin typeface="Meiryo UI" panose="020B0604030504040204" pitchFamily="34" charset="-128"/>
                          <a:ea typeface="Meiryo UI" panose="020B0604030504040204" pitchFamily="34" charset="-128"/>
                        </a:rPr>
                        <a:t>要望内容</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89877907"/>
                  </a:ext>
                </a:extLst>
              </a:tr>
              <a:tr h="1694787">
                <a:tc>
                  <a:txBody>
                    <a:bodyPr/>
                    <a:lstStyle/>
                    <a:p>
                      <a:pPr marL="342900" lvl="0" indent="-342900">
                        <a:buFont typeface="+mj-lt"/>
                        <a:buAutoNum type="arabicPeriod"/>
                      </a:pPr>
                      <a:r>
                        <a:rPr kumimoji="1" lang="ja-JP" altLang="ja-JP" sz="1800" b="1" kern="1200" dirty="0">
                          <a:solidFill>
                            <a:schemeClr val="dk1"/>
                          </a:solidFill>
                          <a:effectLst/>
                          <a:latin typeface="Meiryo UI" panose="020B0604030504040204" pitchFamily="34" charset="-128"/>
                          <a:ea typeface="Meiryo UI" panose="020B0604030504040204" pitchFamily="34" charset="-128"/>
                          <a:cs typeface="+mn-cs"/>
                        </a:rPr>
                        <a:t>子ども達の安全確保活動の推進　（</a:t>
                      </a:r>
                      <a:r>
                        <a:rPr kumimoji="1" lang="en-US" altLang="ja-JP" sz="1800" b="1" kern="1200" dirty="0">
                          <a:solidFill>
                            <a:schemeClr val="dk1"/>
                          </a:solidFill>
                          <a:effectLst/>
                          <a:latin typeface="Meiryo UI" panose="020B0604030504040204" pitchFamily="34" charset="-128"/>
                          <a:ea typeface="Meiryo UI" panose="020B0604030504040204" pitchFamily="34" charset="-128"/>
                          <a:cs typeface="+mn-cs"/>
                        </a:rPr>
                        <a:t>R6_2-1</a:t>
                      </a:r>
                      <a:r>
                        <a:rPr kumimoji="1" lang="ja-JP" altLang="ja-JP" sz="1800" b="1" kern="1200" dirty="0">
                          <a:solidFill>
                            <a:schemeClr val="dk1"/>
                          </a:solidFill>
                          <a:effectLst/>
                          <a:latin typeface="Meiryo UI" panose="020B0604030504040204" pitchFamily="34" charset="-128"/>
                          <a:ea typeface="Meiryo UI" panose="020B0604030504040204" pitchFamily="34" charset="-128"/>
                          <a:cs typeface="+mn-cs"/>
                        </a:rPr>
                        <a:t>）</a:t>
                      </a:r>
                    </a:p>
                    <a:p>
                      <a:pPr marL="342900" lvl="0" indent="-342900" algn="just" defTabSz="914400" rtl="0" eaLnBrk="1" latinLnBrk="0" hangingPunct="1">
                        <a:lnSpc>
                          <a:spcPct val="120000"/>
                        </a:lnSpc>
                        <a:buFont typeface="Symbol" pitchFamily="2" charset="2"/>
                        <a:buChar char=""/>
                      </a:pPr>
                      <a:r>
                        <a:rPr kumimoji="1" lang="ja-JP" altLang="ja-JP" sz="1800" kern="100" dirty="0">
                          <a:solidFill>
                            <a:schemeClr val="dk1"/>
                          </a:solidFill>
                          <a:effectLst/>
                          <a:latin typeface="Meiryo UI" panose="020B0604030504040204" pitchFamily="34" charset="-128"/>
                          <a:ea typeface="Meiryo UI" panose="020B0604030504040204" pitchFamily="34" charset="-128"/>
                          <a:cs typeface="Arial" panose="020B0604020202020204" pitchFamily="34" charset="0"/>
                        </a:rPr>
                        <a:t>市や区においても、街灯設置や国に対する国道の歩道橋や踏切等の整備要望を継続頂き、「子ども達が安全に生活できる」街づくりの推進をお願いしたい。</a:t>
                      </a:r>
                    </a:p>
                    <a:p>
                      <a:pPr marL="342900" lvl="0" indent="-342900" algn="just" defTabSz="914400" rtl="0" eaLnBrk="1" latinLnBrk="0" hangingPunct="1">
                        <a:lnSpc>
                          <a:spcPct val="120000"/>
                        </a:lnSpc>
                        <a:buFont typeface="Symbol" pitchFamily="2" charset="2"/>
                        <a:buChar char=""/>
                      </a:pPr>
                      <a:r>
                        <a:rPr kumimoji="1" lang="ja-JP" altLang="ja-JP" sz="1800" kern="100" dirty="0">
                          <a:solidFill>
                            <a:schemeClr val="dk1"/>
                          </a:solidFill>
                          <a:effectLst/>
                          <a:latin typeface="Meiryo UI" panose="020B0604030504040204" pitchFamily="34" charset="-128"/>
                          <a:ea typeface="Meiryo UI" panose="020B0604030504040204" pitchFamily="34" charset="-128"/>
                          <a:cs typeface="Arial" panose="020B0604020202020204" pitchFamily="34" charset="0"/>
                        </a:rPr>
                        <a:t>通学路安全点検の際など、子ども達自身の声を反映させる取り組みを推奨・支援し、大人と子どもが交通安全・防犯活動への意識向上について共に学ぶ機会を拡げていただきたい。</a:t>
                      </a:r>
                      <a:endParaRPr kumimoji="1" lang="en-US" altLang="ja-JP" sz="1800" kern="100" dirty="0">
                        <a:solidFill>
                          <a:schemeClr val="dk1"/>
                        </a:solidFill>
                        <a:effectLst/>
                        <a:latin typeface="Meiryo UI" panose="020B0604030504040204" pitchFamily="34" charset="-128"/>
                        <a:ea typeface="Meiryo UI" panose="020B0604030504040204" pitchFamily="34" charset="-128"/>
                        <a:cs typeface="Arial" panose="020B0604020202020204" pitchFamily="34" charset="0"/>
                      </a:endParaRPr>
                    </a:p>
                    <a:p>
                      <a:pPr marL="0" lvl="0" indent="0" algn="just" defTabSz="914400" rtl="0" eaLnBrk="1" latinLnBrk="0" hangingPunct="1">
                        <a:lnSpc>
                          <a:spcPct val="120000"/>
                        </a:lnSpc>
                        <a:buFont typeface="Symbol" pitchFamily="2" charset="2"/>
                        <a:buNone/>
                      </a:pPr>
                      <a:r>
                        <a:rPr kumimoji="1" lang="ja-JP" altLang="en-US" sz="1800" kern="100" dirty="0">
                          <a:solidFill>
                            <a:schemeClr val="dk1"/>
                          </a:solidFill>
                          <a:effectLst/>
                          <a:latin typeface="Meiryo UI" panose="020B0604030504040204" pitchFamily="34" charset="-128"/>
                          <a:ea typeface="Meiryo UI" panose="020B0604030504040204" pitchFamily="34" charset="-128"/>
                          <a:cs typeface="Arial" panose="020B0604020202020204" pitchFamily="34" charset="0"/>
                        </a:rPr>
                        <a:t>　</a:t>
                      </a:r>
                      <a:r>
                        <a:rPr kumimoji="1" lang="ja-JP" altLang="ja-JP" sz="1800" kern="100" dirty="0">
                          <a:solidFill>
                            <a:schemeClr val="dk1"/>
                          </a:solidFill>
                          <a:effectLst/>
                          <a:latin typeface="Meiryo UI" panose="020B0604030504040204" pitchFamily="34" charset="-128"/>
                          <a:ea typeface="Meiryo UI" panose="020B0604030504040204" pitchFamily="34" charset="-128"/>
                          <a:cs typeface="Arial" panose="020B0604020202020204" pitchFamily="34" charset="0"/>
                        </a:rPr>
                        <a:t>（「聞き書きマップ」の活用など）</a:t>
                      </a:r>
                      <a:endParaRPr kumimoji="1" lang="en-US" altLang="ja-JP" sz="1800" kern="100" dirty="0">
                        <a:solidFill>
                          <a:schemeClr val="dk1"/>
                        </a:solidFill>
                        <a:effectLst/>
                        <a:latin typeface="Meiryo UI" panose="020B0604030504040204" pitchFamily="34" charset="-128"/>
                        <a:ea typeface="Meiryo UI" panose="020B0604030504040204" pitchFamily="34" charset="-128"/>
                        <a:cs typeface="Arial" panose="020B0604020202020204" pitchFamily="34" charset="0"/>
                      </a:endParaRPr>
                    </a:p>
                    <a:p>
                      <a:pPr marL="0" lvl="0" indent="0" algn="just" defTabSz="914400" rtl="0" eaLnBrk="1" latinLnBrk="0" hangingPunct="1">
                        <a:lnSpc>
                          <a:spcPct val="120000"/>
                        </a:lnSpc>
                        <a:buFont typeface="Symbol" pitchFamily="2" charset="2"/>
                        <a:buNone/>
                      </a:pPr>
                      <a:endParaRPr kumimoji="1" lang="ja-JP" altLang="ja-JP" sz="1800" kern="100" dirty="0">
                        <a:solidFill>
                          <a:schemeClr val="dk1"/>
                        </a:solidFill>
                        <a:effectLst/>
                        <a:latin typeface="Meiryo UI" panose="020B0604030504040204" pitchFamily="34" charset="-128"/>
                        <a:ea typeface="Meiryo UI" panose="020B0604030504040204" pitchFamily="34" charset="-128"/>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625967"/>
                  </a:ext>
                </a:extLst>
              </a:tr>
              <a:tr h="268282">
                <a:tc>
                  <a:txBody>
                    <a:bodyPr/>
                    <a:lstStyle/>
                    <a:p>
                      <a:pPr marL="0" algn="l" defTabSz="914400" rtl="0" eaLnBrk="1" latinLnBrk="0" hangingPunct="1"/>
                      <a:r>
                        <a:rPr kumimoji="1" lang="ja-JP" altLang="en-US" sz="1800" b="1" kern="1200">
                          <a:solidFill>
                            <a:schemeClr val="tx1"/>
                          </a:solidFill>
                          <a:latin typeface="Meiryo UI" panose="020B0604030504040204" pitchFamily="34" charset="-128"/>
                          <a:ea typeface="Meiryo UI" panose="020B0604030504040204" pitchFamily="34" charset="-128"/>
                          <a:cs typeface="+mn-cs"/>
                        </a:rPr>
                        <a:t>追加説明</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2020021323"/>
                  </a:ext>
                </a:extLst>
              </a:tr>
              <a:tr h="1106168">
                <a:tc>
                  <a:txBody>
                    <a:bodyPr/>
                    <a:lstStyle/>
                    <a:p>
                      <a:r>
                        <a:rPr kumimoji="1" lang="en-US" altLang="ja-JP" sz="1600" kern="1200" dirty="0">
                          <a:solidFill>
                            <a:schemeClr val="dk1"/>
                          </a:solidFill>
                          <a:effectLst/>
                          <a:latin typeface="Meiryo UI" panose="020B0604030504040204" pitchFamily="34" charset="-128"/>
                          <a:ea typeface="Meiryo UI" panose="020B0604030504040204" pitchFamily="34" charset="-128"/>
                          <a:cs typeface="+mn-cs"/>
                        </a:rPr>
                        <a:t>PTA</a:t>
                      </a:r>
                      <a:r>
                        <a:rPr kumimoji="1" lang="ja-JP" altLang="ja-JP" sz="1600" kern="1200" dirty="0">
                          <a:solidFill>
                            <a:schemeClr val="dk1"/>
                          </a:solidFill>
                          <a:effectLst/>
                          <a:latin typeface="Meiryo UI" panose="020B0604030504040204" pitchFamily="34" charset="-128"/>
                          <a:ea typeface="Meiryo UI" panose="020B0604030504040204" pitchFamily="34" charset="-128"/>
                          <a:cs typeface="+mn-cs"/>
                        </a:rPr>
                        <a:t>は、学校と協力して通学路の見回りを通して危険箇所を通学路安全対策会議や警察署を含む関係部署に要望し、改善を促進する。また、町内会等と連携して防犯灯・防犯カメラの設置や通学路での旗振りなどによる子ども達の安全確保を一層促進していく。</a:t>
                      </a:r>
                      <a:endParaRPr kumimoji="1" lang="en-US" altLang="ja-JP" sz="1600" kern="1200" dirty="0">
                        <a:solidFill>
                          <a:schemeClr val="dk1"/>
                        </a:solidFill>
                        <a:effectLst/>
                        <a:latin typeface="Meiryo UI" panose="020B0604030504040204" pitchFamily="34" charset="-128"/>
                        <a:ea typeface="Meiryo UI" panose="020B0604030504040204" pitchFamily="34" charset="-128"/>
                        <a:cs typeface="+mn-cs"/>
                      </a:endParaRPr>
                    </a:p>
                    <a:p>
                      <a:endParaRPr kumimoji="1" lang="ja-JP" altLang="ja-JP" sz="1600" kern="1200" dirty="0">
                        <a:solidFill>
                          <a:schemeClr val="dk1"/>
                        </a:solidFill>
                        <a:effectLst/>
                        <a:latin typeface="Meiryo UI" panose="020B0604030504040204" pitchFamily="34" charset="-128"/>
                        <a:ea typeface="Meiryo UI" panose="020B0604030504040204" pitchFamily="34" charset="-128"/>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66279901"/>
                  </a:ext>
                </a:extLst>
              </a:tr>
            </a:tbl>
          </a:graphicData>
        </a:graphic>
      </p:graphicFrame>
    </p:spTree>
    <p:extLst>
      <p:ext uri="{BB962C8B-B14F-4D97-AF65-F5344CB8AC3E}">
        <p14:creationId xmlns:p14="http://schemas.microsoft.com/office/powerpoint/2010/main" val="14983222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9D24734-051F-15B7-B9CE-51F7C7104829}"/>
              </a:ext>
            </a:extLst>
          </p:cNvPr>
          <p:cNvSpPr>
            <a:spLocks noGrp="1"/>
          </p:cNvSpPr>
          <p:nvPr>
            <p:ph type="title"/>
          </p:nvPr>
        </p:nvSpPr>
        <p:spPr>
          <a:xfrm>
            <a:off x="838200" y="123387"/>
            <a:ext cx="10515600" cy="938157"/>
          </a:xfrm>
        </p:spPr>
        <p:txBody>
          <a:bodyPr>
            <a:normAutofit/>
          </a:bodyPr>
          <a:lstStyle/>
          <a:p>
            <a:r>
              <a:rPr lang="en-US" altLang="ja-JP" sz="3200" b="1" dirty="0">
                <a:latin typeface="+mn-ea"/>
                <a:ea typeface="+mn-ea"/>
              </a:rPr>
              <a:t>02_</a:t>
            </a:r>
            <a:r>
              <a:rPr lang="ja-JP" altLang="en-US" sz="3200" b="1">
                <a:latin typeface="+mn-ea"/>
                <a:ea typeface="+mn-ea"/>
              </a:rPr>
              <a:t>周辺</a:t>
            </a:r>
            <a:r>
              <a:rPr lang="en-US" altLang="ja-JP" sz="3200" b="1" dirty="0">
                <a:latin typeface="+mn-ea"/>
                <a:ea typeface="+mn-ea"/>
              </a:rPr>
              <a:t> </a:t>
            </a:r>
            <a:r>
              <a:rPr lang="ja-JP" altLang="en-US" sz="3200" b="1">
                <a:latin typeface="+mn-ea"/>
                <a:ea typeface="+mn-ea"/>
              </a:rPr>
              <a:t>通学路</a:t>
            </a:r>
            <a:r>
              <a:rPr lang="en-US" altLang="ja-JP" sz="3200" b="1" dirty="0">
                <a:solidFill>
                  <a:srgbClr val="FF0000"/>
                </a:solidFill>
                <a:latin typeface="+mn-ea"/>
                <a:ea typeface="+mn-ea"/>
              </a:rPr>
              <a:t>【</a:t>
            </a:r>
            <a:r>
              <a:rPr lang="ja-JP" altLang="en-US" sz="3200" b="1">
                <a:solidFill>
                  <a:srgbClr val="FF0000"/>
                </a:solidFill>
                <a:latin typeface="+mn-ea"/>
                <a:ea typeface="+mn-ea"/>
              </a:rPr>
              <a:t>回答と市</a:t>
            </a:r>
            <a:r>
              <a:rPr lang="en-US" altLang="ja-JP" sz="3200" b="1" dirty="0">
                <a:solidFill>
                  <a:srgbClr val="FF0000"/>
                </a:solidFill>
                <a:latin typeface="+mn-ea"/>
                <a:ea typeface="+mn-ea"/>
              </a:rPr>
              <a:t>P</a:t>
            </a:r>
            <a:r>
              <a:rPr lang="ja-JP" altLang="en-US" sz="3200" b="1">
                <a:solidFill>
                  <a:srgbClr val="FF0000"/>
                </a:solidFill>
                <a:latin typeface="+mn-ea"/>
                <a:ea typeface="+mn-ea"/>
              </a:rPr>
              <a:t>のコメント</a:t>
            </a:r>
            <a:r>
              <a:rPr lang="en-US" altLang="ja-JP" sz="3200" b="1" dirty="0">
                <a:solidFill>
                  <a:srgbClr val="FF0000"/>
                </a:solidFill>
                <a:latin typeface="+mn-ea"/>
                <a:ea typeface="+mn-ea"/>
              </a:rPr>
              <a:t>】</a:t>
            </a:r>
            <a:endParaRPr kumimoji="1" lang="ja-JP" altLang="en-US" sz="3200" b="1">
              <a:solidFill>
                <a:srgbClr val="FF0000"/>
              </a:solidFill>
              <a:latin typeface="+mn-ea"/>
              <a:ea typeface="+mn-ea"/>
            </a:endParaRPr>
          </a:p>
        </p:txBody>
      </p:sp>
      <p:graphicFrame>
        <p:nvGraphicFramePr>
          <p:cNvPr id="6" name="表 5">
            <a:extLst>
              <a:ext uri="{FF2B5EF4-FFF2-40B4-BE49-F238E27FC236}">
                <a16:creationId xmlns:a16="http://schemas.microsoft.com/office/drawing/2014/main" id="{260EC045-1474-13DE-3405-932912E01CB3}"/>
              </a:ext>
            </a:extLst>
          </p:cNvPr>
          <p:cNvGraphicFramePr>
            <a:graphicFrameLocks noGrp="1"/>
          </p:cNvGraphicFramePr>
          <p:nvPr/>
        </p:nvGraphicFramePr>
        <p:xfrm>
          <a:off x="471556" y="910390"/>
          <a:ext cx="11495157" cy="5762118"/>
        </p:xfrm>
        <a:graphic>
          <a:graphicData uri="http://schemas.openxmlformats.org/drawingml/2006/table">
            <a:tbl>
              <a:tblPr firstRow="1" bandRow="1">
                <a:tableStyleId>{5C22544A-7EE6-4342-B048-85BDC9FD1C3A}</a:tableStyleId>
              </a:tblPr>
              <a:tblGrid>
                <a:gridCol w="11495157">
                  <a:extLst>
                    <a:ext uri="{9D8B030D-6E8A-4147-A177-3AD203B41FA5}">
                      <a16:colId xmlns:a16="http://schemas.microsoft.com/office/drawing/2014/main" val="3781576513"/>
                    </a:ext>
                  </a:extLst>
                </a:gridCol>
              </a:tblGrid>
              <a:tr h="321369">
                <a:tc>
                  <a:txBody>
                    <a:bodyPr/>
                    <a:lstStyle/>
                    <a:p>
                      <a:pPr marL="0" indent="0">
                        <a:buFont typeface="+mj-lt"/>
                        <a:buNone/>
                      </a:pPr>
                      <a:r>
                        <a:rPr kumimoji="1" lang="ja-JP" altLang="en-US" sz="1600" b="0">
                          <a:solidFill>
                            <a:schemeClr val="tx1"/>
                          </a:solidFill>
                          <a:latin typeface="Meiryo UI" panose="020B0604030504040204" pitchFamily="34" charset="-128"/>
                          <a:ea typeface="Meiryo UI" panose="020B0604030504040204" pitchFamily="34" charset="-128"/>
                        </a:rPr>
                        <a:t>回答内容要約</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289877907"/>
                  </a:ext>
                </a:extLst>
              </a:tr>
              <a:tr h="1206583">
                <a:tc>
                  <a:txBody>
                    <a:bodyPr/>
                    <a:lstStyle/>
                    <a:p>
                      <a:pPr marL="0" lvl="0" indent="0" algn="just">
                        <a:lnSpc>
                          <a:spcPct val="120000"/>
                        </a:lnSpc>
                        <a:buFont typeface="+mj-lt"/>
                        <a:buNone/>
                      </a:pPr>
                      <a:r>
                        <a:rPr lang="ja-JP" altLang="en-US" sz="1600" b="0" kern="100" dirty="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rPr>
                        <a:t>状況</a:t>
                      </a:r>
                      <a:endParaRPr lang="en-US" altLang="ja-JP" sz="1600" b="0" kern="100" dirty="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p>
                      <a:pPr marL="457200" lvl="1" indent="0" algn="just">
                        <a:lnSpc>
                          <a:spcPct val="120000"/>
                        </a:lnSpc>
                        <a:buFont typeface="+mj-lt"/>
                        <a:buNone/>
                      </a:pPr>
                      <a:r>
                        <a:rPr lang="ja-JP" altLang="en-US" sz="1600" b="0" kern="100" dirty="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rPr>
                        <a:t>毎年、「川崎市通学路交通安全プログラム」に基づき、学校からの通学路の改善要望に対し、警察や道路管理者その他関係機関で構成する「川崎市通学路安全対策会議」の各区部会において、現地確認や対応を協議の上、対策を実施。</a:t>
                      </a:r>
                      <a:endParaRPr lang="en-US" altLang="ja-JP" sz="1600" b="0" kern="100" dirty="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p>
                      <a:pPr marL="457200" lvl="1" indent="0" algn="just">
                        <a:lnSpc>
                          <a:spcPct val="120000"/>
                        </a:lnSpc>
                        <a:buFont typeface="+mj-lt"/>
                        <a:buNone/>
                      </a:pPr>
                      <a:r>
                        <a:rPr lang="ja-JP" altLang="en-US" sz="1600" b="0" kern="100" dirty="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rPr>
                        <a:t>改善状況は各学校に通知し、学校だよりや</a:t>
                      </a:r>
                      <a:r>
                        <a:rPr lang="en-US" altLang="ja-JP" sz="1600" b="0" kern="100" dirty="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rPr>
                        <a:t>PTA</a:t>
                      </a:r>
                      <a:r>
                        <a:rPr lang="ja-JP" altLang="en-US" sz="1600" b="0" kern="100" dirty="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rPr>
                        <a:t>広報誌などを活用して保護者をはじめ地域の方々にも周知頂くよう依頼。</a:t>
                      </a:r>
                      <a:endParaRPr lang="en-US" altLang="ja-JP" sz="1600" b="0" kern="100" dirty="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p>
                      <a:pPr marL="0" lvl="0" indent="0" algn="just">
                        <a:lnSpc>
                          <a:spcPct val="120000"/>
                        </a:lnSpc>
                        <a:buFont typeface="+mj-lt"/>
                        <a:buNone/>
                      </a:pPr>
                      <a:r>
                        <a:rPr lang="ja-JP" altLang="en-US" sz="1600" b="0" kern="100" dirty="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rPr>
                        <a:t>今後</a:t>
                      </a:r>
                      <a:endParaRPr lang="en-US" altLang="ja-JP" sz="1600" b="0" kern="100" dirty="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p>
                      <a:pPr marL="457200" lvl="1" indent="0" algn="just">
                        <a:lnSpc>
                          <a:spcPct val="120000"/>
                        </a:lnSpc>
                        <a:buFont typeface="+mj-lt"/>
                        <a:buNone/>
                      </a:pPr>
                      <a:r>
                        <a:rPr lang="ja-JP" altLang="en-US" sz="1600" b="0" kern="100" dirty="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rPr>
                        <a:t>関係局及び関係機関と連携して、継続した取組を実施</a:t>
                      </a:r>
                      <a:endParaRPr lang="en-US" altLang="ja-JP" sz="1600" b="0" kern="100" dirty="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p>
                      <a:pPr marL="457200" lvl="1" indent="0" algn="just">
                        <a:lnSpc>
                          <a:spcPct val="120000"/>
                        </a:lnSpc>
                        <a:buFont typeface="+mj-lt"/>
                        <a:buNone/>
                      </a:pPr>
                      <a:r>
                        <a:rPr lang="ja-JP" altLang="en-US" sz="1600" b="0" kern="100" dirty="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rPr>
                        <a:t>通学路の改善要望に、授業で作成した安全マップ等からの児童の声も反映させるよう学校側に働きかけ</a:t>
                      </a:r>
                      <a:endParaRPr lang="en-US" altLang="ja-JP" sz="1600" b="0" kern="100" dirty="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p>
                      <a:pPr marL="457200" lvl="1" indent="0" algn="just">
                        <a:lnSpc>
                          <a:spcPct val="120000"/>
                        </a:lnSpc>
                        <a:buFont typeface="+mj-lt"/>
                        <a:buNone/>
                      </a:pPr>
                      <a:r>
                        <a:rPr lang="ja-JP" altLang="en-US" sz="1600" b="0" kern="100" dirty="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rPr>
                        <a:t>要望に対する改善状況を児童及び保護者と共有するよう学校へ依頼</a:t>
                      </a:r>
                      <a:endParaRPr lang="en-US" altLang="ja-JP" sz="1600" b="0" kern="100" dirty="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625967"/>
                  </a:ext>
                </a:extLst>
              </a:tr>
              <a:tr h="321369">
                <a:tc>
                  <a:txBody>
                    <a:bodyPr/>
                    <a:lstStyle/>
                    <a:p>
                      <a:pPr marL="0" algn="l" defTabSz="914400" rtl="0" eaLnBrk="1" latinLnBrk="0" hangingPunct="1"/>
                      <a:r>
                        <a:rPr kumimoji="1" lang="ja-JP" altLang="en-US" sz="1600" b="0" kern="1200">
                          <a:solidFill>
                            <a:schemeClr val="tx1"/>
                          </a:solidFill>
                          <a:latin typeface="Meiryo UI" panose="020B0604030504040204" pitchFamily="34" charset="-128"/>
                          <a:ea typeface="Meiryo UI" panose="020B0604030504040204" pitchFamily="34" charset="-128"/>
                          <a:cs typeface="+mn-cs"/>
                        </a:rPr>
                        <a:t>市</a:t>
                      </a:r>
                      <a:r>
                        <a:rPr kumimoji="1" lang="en-US" altLang="ja-JP" sz="1600" b="0" kern="1200" dirty="0">
                          <a:solidFill>
                            <a:schemeClr val="tx1"/>
                          </a:solidFill>
                          <a:latin typeface="Meiryo UI" panose="020B0604030504040204" pitchFamily="34" charset="-128"/>
                          <a:ea typeface="Meiryo UI" panose="020B0604030504040204" pitchFamily="34" charset="-128"/>
                          <a:cs typeface="+mn-cs"/>
                        </a:rPr>
                        <a:t>P</a:t>
                      </a:r>
                      <a:r>
                        <a:rPr kumimoji="1" lang="ja-JP" altLang="en-US" sz="1600" b="0" kern="1200">
                          <a:solidFill>
                            <a:schemeClr val="tx1"/>
                          </a:solidFill>
                          <a:latin typeface="Meiryo UI" panose="020B0604030504040204" pitchFamily="34" charset="-128"/>
                          <a:ea typeface="Meiryo UI" panose="020B0604030504040204" pitchFamily="34" charset="-128"/>
                          <a:cs typeface="+mn-cs"/>
                        </a:rPr>
                        <a:t>から学校</a:t>
                      </a:r>
                      <a:r>
                        <a:rPr kumimoji="1" lang="en-US" altLang="ja-JP" sz="1600" b="0" kern="1200" dirty="0">
                          <a:solidFill>
                            <a:schemeClr val="tx1"/>
                          </a:solidFill>
                          <a:latin typeface="Meiryo UI" panose="020B0604030504040204" pitchFamily="34" charset="-128"/>
                          <a:ea typeface="Meiryo UI" panose="020B0604030504040204" pitchFamily="34" charset="-128"/>
                          <a:cs typeface="+mn-cs"/>
                        </a:rPr>
                        <a:t>P</a:t>
                      </a:r>
                      <a:r>
                        <a:rPr kumimoji="1" lang="ja-JP" altLang="en-US" sz="1600" b="0" kern="1200">
                          <a:solidFill>
                            <a:schemeClr val="tx1"/>
                          </a:solidFill>
                          <a:latin typeface="Meiryo UI" panose="020B0604030504040204" pitchFamily="34" charset="-128"/>
                          <a:ea typeface="Meiryo UI" panose="020B0604030504040204" pitchFamily="34" charset="-128"/>
                          <a:cs typeface="+mn-cs"/>
                        </a:rPr>
                        <a:t>へのコメント　　　　　　　　　　　　　　　　　　　　　　　　　　　　　　　　　　　　　　　　　　　　　　　　　　□継続確認、■確認終了</a:t>
                      </a:r>
                      <a:endParaRPr kumimoji="1" lang="en-US" altLang="ja-JP" sz="1600" b="0" kern="1200" dirty="0">
                        <a:solidFill>
                          <a:schemeClr val="tx1"/>
                        </a:solidFill>
                        <a:latin typeface="Meiryo UI" panose="020B0604030504040204" pitchFamily="34" charset="-128"/>
                        <a:ea typeface="Meiryo UI" panose="020B0604030504040204" pitchFamily="34" charset="-128"/>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020021323"/>
                  </a:ext>
                </a:extLst>
              </a:tr>
              <a:tr h="1981255">
                <a:tc>
                  <a:txBody>
                    <a:bodyPr/>
                    <a:lstStyle/>
                    <a:p>
                      <a:pPr marL="0" lvl="0" indent="0" algn="just">
                        <a:lnSpc>
                          <a:spcPct val="120000"/>
                        </a:lnSpc>
                        <a:buFont typeface="+mj-lt"/>
                        <a:buNone/>
                      </a:pPr>
                      <a:r>
                        <a:rPr lang="ja-JP" altLang="en-US" sz="1600" b="0" kern="100" dirty="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rPr>
                        <a:t>通学路に関する要望も多数いただきましたが、市の管轄の部分と国や県の管轄の部分で管理が異なっています。そのため、今回は市と協力して国や県に働きかけていけるよう「子どもたちの安全確保活動の推進」という形で要望提案をまとめました。</a:t>
                      </a:r>
                      <a:endParaRPr lang="en-US" altLang="ja-JP" sz="1600" b="0" kern="100" dirty="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p>
                      <a:pPr marL="0" lvl="0" indent="0" algn="just">
                        <a:lnSpc>
                          <a:spcPct val="120000"/>
                        </a:lnSpc>
                        <a:buFont typeface="+mj-lt"/>
                        <a:buNone/>
                      </a:pPr>
                      <a:r>
                        <a:rPr lang="ja-JP" altLang="en-US" sz="1600" b="0" kern="100" dirty="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rPr>
                        <a:t>今後について。</a:t>
                      </a:r>
                      <a:endParaRPr lang="en-US" altLang="ja-JP" sz="1600" b="0" kern="100" dirty="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p>
                      <a:pPr marL="285750" lvl="0" indent="-285750" algn="just">
                        <a:lnSpc>
                          <a:spcPct val="120000"/>
                        </a:lnSpc>
                        <a:buFont typeface="Arial" panose="020B0604020202020204" pitchFamily="34" charset="0"/>
                        <a:buChar char="•"/>
                      </a:pPr>
                      <a:r>
                        <a:rPr lang="ja-JP" altLang="en-US" sz="1600" b="0" kern="100" dirty="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rPr>
                        <a:t>川崎市通学路安全対策会議に市</a:t>
                      </a:r>
                      <a:r>
                        <a:rPr lang="en-US" altLang="ja-JP" sz="1600" b="0" kern="100" dirty="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rPr>
                        <a:t>P</a:t>
                      </a:r>
                      <a:r>
                        <a:rPr lang="ja-JP" altLang="en-US" sz="1600" b="0" kern="100" dirty="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rPr>
                        <a:t>は代表者を参加させ、市</a:t>
                      </a:r>
                      <a:r>
                        <a:rPr lang="en-US" altLang="ja-JP" sz="1600" b="0" kern="100" dirty="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rPr>
                        <a:t>P</a:t>
                      </a:r>
                      <a:r>
                        <a:rPr lang="ja-JP" altLang="en-US" sz="1600" b="0" kern="100" dirty="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rPr>
                        <a:t>からも対策状況を確認していきます。</a:t>
                      </a:r>
                      <a:endParaRPr lang="en-US" altLang="ja-JP" sz="1600" b="0" kern="100" dirty="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p>
                      <a:pPr marL="285750" lvl="0" indent="-285750" algn="just">
                        <a:lnSpc>
                          <a:spcPct val="120000"/>
                        </a:lnSpc>
                        <a:buFont typeface="Arial" panose="020B0604020202020204" pitchFamily="34" charset="0"/>
                        <a:buChar char="•"/>
                      </a:pPr>
                      <a:r>
                        <a:rPr lang="ja-JP" altLang="en-US" sz="1600" b="0" kern="100" dirty="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rPr>
                        <a:t>学校</a:t>
                      </a:r>
                      <a:r>
                        <a:rPr lang="en-US" altLang="ja-JP" sz="1600" b="0" kern="100" dirty="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rPr>
                        <a:t>P</a:t>
                      </a:r>
                      <a:r>
                        <a:rPr lang="ja-JP" altLang="en-US" sz="1600" b="0" kern="100" dirty="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rPr>
                        <a:t>は学校運営協議会（安心安全会議）などで、各学校区の危険箇所の修繕状況が報告されますので、確認ください。</a:t>
                      </a:r>
                      <a:endParaRPr lang="en-US" altLang="ja-JP" sz="1600" b="0" kern="100" dirty="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p>
                      <a:pPr marL="285750" lvl="0" indent="-285750" algn="just">
                        <a:lnSpc>
                          <a:spcPct val="120000"/>
                        </a:lnSpc>
                        <a:buFont typeface="Arial" panose="020B0604020202020204" pitchFamily="34" charset="0"/>
                        <a:buChar char="•"/>
                      </a:pPr>
                      <a:r>
                        <a:rPr lang="en-US" altLang="ja-JP" sz="1600" b="0" kern="100" dirty="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rPr>
                        <a:t>PTA</a:t>
                      </a:r>
                      <a:r>
                        <a:rPr lang="ja-JP" altLang="en-US" sz="1600" b="0" kern="100" dirty="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rPr>
                        <a:t>が学校と一緒に通学路の危険箇所を把握するための点検を行う際には「通学路安全点検ハンドブック」を参照しましょう（</a:t>
                      </a:r>
                      <a:r>
                        <a:rPr lang="en-US" altLang="ja-JP" sz="1600" b="0" kern="100" dirty="0">
                          <a:solidFill>
                            <a:srgbClr val="0070C0"/>
                          </a:solidFill>
                          <a:effectLst/>
                          <a:latin typeface="Meiryo UI" panose="020B0604030504040204" pitchFamily="34" charset="-128"/>
                          <a:ea typeface="Meiryo UI" panose="020B0604030504040204" pitchFamily="34" charset="-128"/>
                          <a:cs typeface="Times New Roman" panose="02020603050405020304" pitchFamily="18" charset="0"/>
                          <a:hlinkClick r:id="rId3">
                            <a:extLst>
                              <a:ext uri="{A12FA001-AC4F-418D-AE19-62706E023703}">
                                <ahyp:hlinkClr xmlns:ahyp="http://schemas.microsoft.com/office/drawing/2018/hyperlinkcolor" val="tx"/>
                              </a:ext>
                            </a:extLst>
                          </a:hlinkClick>
                        </a:rPr>
                        <a:t>Link</a:t>
                      </a:r>
                      <a:r>
                        <a:rPr lang="ja-JP" altLang="en-US" sz="1600" b="0" kern="100" dirty="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rPr>
                        <a:t>）</a:t>
                      </a:r>
                      <a:endParaRPr kumimoji="1" lang="en-US" altLang="ja-JP" sz="1600" b="0" kern="100" dirty="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p>
                      <a:pPr marL="285750" marR="0" lvl="0" indent="-285750" algn="just" defTabSz="914400" rtl="0" eaLnBrk="1" fontAlgn="auto" latinLnBrk="0" hangingPunct="1">
                        <a:lnSpc>
                          <a:spcPct val="120000"/>
                        </a:lnSpc>
                        <a:spcBef>
                          <a:spcPts val="0"/>
                        </a:spcBef>
                        <a:spcAft>
                          <a:spcPts val="0"/>
                        </a:spcAft>
                        <a:buClrTx/>
                        <a:buSzTx/>
                        <a:buFont typeface="Arial" panose="020B0604020202020204" pitchFamily="34" charset="0"/>
                        <a:buChar char="•"/>
                        <a:tabLst/>
                        <a:defRPr/>
                      </a:pPr>
                      <a:r>
                        <a:rPr lang="ja-JP" altLang="en-US" sz="1600" b="0" kern="100" dirty="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rPr>
                        <a:t>各校で収集した危険箇所は、毎年</a:t>
                      </a:r>
                      <a:r>
                        <a:rPr lang="en-US" altLang="ja-JP" sz="1600" b="0" kern="100" dirty="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rPr>
                        <a:t>2</a:t>
                      </a:r>
                      <a:r>
                        <a:rPr lang="ja-JP" altLang="en-US" sz="1600" b="0" kern="100" dirty="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rPr>
                        <a:t>月に取りまとめられる危険箇所リストに含まれますので、年内には学校と共有しましょう</a:t>
                      </a:r>
                      <a:endParaRPr kumimoji="1" lang="en-US" altLang="ja-JP" sz="1600" b="0" kern="100" dirty="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p>
                      <a:pPr marL="457200" marR="0" lvl="1" indent="0" algn="just" defTabSz="914400" rtl="0" eaLnBrk="1" fontAlgn="auto" latinLnBrk="0" hangingPunct="1">
                        <a:lnSpc>
                          <a:spcPct val="120000"/>
                        </a:lnSpc>
                        <a:spcBef>
                          <a:spcPts val="0"/>
                        </a:spcBef>
                        <a:spcAft>
                          <a:spcPts val="0"/>
                        </a:spcAft>
                        <a:buClrTx/>
                        <a:buSzTx/>
                        <a:buFont typeface="+mj-lt"/>
                        <a:buNone/>
                        <a:tabLst/>
                        <a:defRPr/>
                      </a:pPr>
                      <a:r>
                        <a:rPr kumimoji="1" lang="ja-JP" altLang="en-US" sz="1600" b="0" kern="100" dirty="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rPr>
                        <a:t>川崎市通学路交通安全プログラム</a:t>
                      </a:r>
                      <a:r>
                        <a:rPr lang="ja-JP" altLang="en-US" sz="1600" b="0" kern="100" dirty="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rPr>
                        <a:t>（</a:t>
                      </a:r>
                      <a:r>
                        <a:rPr lang="en-US" altLang="ja-JP" sz="1600" b="0" kern="100" dirty="0">
                          <a:solidFill>
                            <a:srgbClr val="0070C0"/>
                          </a:solidFill>
                          <a:effectLst/>
                          <a:latin typeface="Meiryo UI" panose="020B0604030504040204" pitchFamily="34" charset="-128"/>
                          <a:ea typeface="Meiryo UI" panose="020B0604030504040204" pitchFamily="34" charset="-128"/>
                          <a:cs typeface="Times New Roman" panose="02020603050405020304" pitchFamily="18" charset="0"/>
                          <a:hlinkClick r:id="rId4">
                            <a:extLst>
                              <a:ext uri="{A12FA001-AC4F-418D-AE19-62706E023703}">
                                <ahyp:hlinkClr xmlns:ahyp="http://schemas.microsoft.com/office/drawing/2018/hyperlinkcolor" val="tx"/>
                              </a:ext>
                            </a:extLst>
                          </a:hlinkClick>
                        </a:rPr>
                        <a:t>Link</a:t>
                      </a:r>
                      <a:r>
                        <a:rPr lang="ja-JP" altLang="en-US" sz="1600" b="0" kern="100" dirty="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rPr>
                        <a:t>）</a:t>
                      </a:r>
                      <a:endParaRPr lang="en-US" altLang="ja-JP" sz="1600" b="0" kern="100" dirty="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p>
                      <a:pPr marL="457200" marR="0" lvl="1" indent="0" algn="just" defTabSz="914400" rtl="0" eaLnBrk="1" fontAlgn="auto" latinLnBrk="0" hangingPunct="1">
                        <a:lnSpc>
                          <a:spcPct val="120000"/>
                        </a:lnSpc>
                        <a:spcBef>
                          <a:spcPts val="0"/>
                        </a:spcBef>
                        <a:spcAft>
                          <a:spcPts val="0"/>
                        </a:spcAft>
                        <a:buClrTx/>
                        <a:buSzTx/>
                        <a:buFont typeface="+mj-lt"/>
                        <a:buNone/>
                        <a:tabLst/>
                        <a:defRPr/>
                      </a:pPr>
                      <a:endParaRPr lang="en-US" altLang="ja-JP" sz="1600" b="0" kern="100" dirty="0">
                        <a:solidFill>
                          <a:schemeClr val="tx1"/>
                        </a:solidFill>
                        <a:effectLst/>
                        <a:latin typeface="Meiryo UI" panose="020B0604030504040204" pitchFamily="34" charset="-128"/>
                        <a:ea typeface="Meiryo UI" panose="020B0604030504040204" pitchFamily="34" charset="-128"/>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66279901"/>
                  </a:ext>
                </a:extLst>
              </a:tr>
            </a:tbl>
          </a:graphicData>
        </a:graphic>
      </p:graphicFrame>
    </p:spTree>
    <p:extLst>
      <p:ext uri="{BB962C8B-B14F-4D97-AF65-F5344CB8AC3E}">
        <p14:creationId xmlns:p14="http://schemas.microsoft.com/office/powerpoint/2010/main" val="124945479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907</Words>
  <Application>Microsoft Office PowerPoint</Application>
  <PresentationFormat>ワイド画面</PresentationFormat>
  <Paragraphs>39</Paragraphs>
  <Slides>2</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Meiryo UI</vt:lpstr>
      <vt:lpstr>游ゴシック</vt:lpstr>
      <vt:lpstr>游ゴシック Light</vt:lpstr>
      <vt:lpstr>Arial</vt:lpstr>
      <vt:lpstr>Symbol</vt:lpstr>
      <vt:lpstr>Office テーマ</vt:lpstr>
      <vt:lpstr>02_周辺 通学路</vt:lpstr>
      <vt:lpstr>02_周辺 通学路【回答と市Pのコメント】</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宮崎 和音</dc:creator>
  <cp:lastModifiedBy>宮崎 和音</cp:lastModifiedBy>
  <cp:revision>1</cp:revision>
  <dcterms:created xsi:type="dcterms:W3CDTF">2024-12-06T02:59:35Z</dcterms:created>
  <dcterms:modified xsi:type="dcterms:W3CDTF">2024-12-06T03:00:08Z</dcterms:modified>
</cp:coreProperties>
</file>